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58" r:id="rId3"/>
    <p:sldId id="260" r:id="rId4"/>
    <p:sldId id="267" r:id="rId5"/>
    <p:sldId id="279" r:id="rId6"/>
    <p:sldId id="331" r:id="rId7"/>
    <p:sldId id="330" r:id="rId8"/>
    <p:sldId id="325" r:id="rId9"/>
    <p:sldId id="323" r:id="rId10"/>
    <p:sldId id="310" r:id="rId11"/>
    <p:sldId id="309" r:id="rId12"/>
    <p:sldId id="312" r:id="rId13"/>
    <p:sldId id="320" r:id="rId14"/>
    <p:sldId id="324" r:id="rId15"/>
    <p:sldId id="264" r:id="rId16"/>
    <p:sldId id="32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D3A6-ADD3-4E3E-9525-DD1835F929E7}">
  <a:tblStyle styleId="{ACB5D3A6-ADD3-4E3E-9525-DD1835F929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114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9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999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60" r:id="rId6"/>
    <p:sldLayoutId id="2147483663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psxd.github.io/studypage-main_group_v4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328721" y="1414705"/>
            <a:ext cx="7204942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E</a:t>
            </a:r>
            <a:r>
              <a:rPr lang="en" dirty="0">
                <a:solidFill>
                  <a:schemeClr val="accent1"/>
                </a:solidFill>
              </a:rPr>
              <a:t>rb yacht &amp; charter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Frontend Webpage</a:t>
            </a:r>
            <a:endParaRPr dirty="0">
              <a:solidFill>
                <a:srgbClr val="4A8CFF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48DFA0-97F7-4BA7-8651-975C062A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62" y="46486"/>
            <a:ext cx="2359157" cy="874778"/>
          </a:xfrm>
          <a:prstGeom prst="rect">
            <a:avLst/>
          </a:prstGeom>
        </p:spPr>
      </p:pic>
      <p:sp>
        <p:nvSpPr>
          <p:cNvPr id="5" name="副標題 4">
            <a:extLst>
              <a:ext uri="{FF2B5EF4-FFF2-40B4-BE49-F238E27FC236}">
                <a16:creationId xmlns:a16="http://schemas.microsoft.com/office/drawing/2014/main" id="{0719AC89-9D9E-46AE-A154-256E614B4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9514" y="3579410"/>
            <a:ext cx="6770700" cy="557100"/>
          </a:xfrm>
        </p:spPr>
        <p:txBody>
          <a:bodyPr/>
          <a:lstStyle/>
          <a:p>
            <a:r>
              <a:rPr lang="en-US" altLang="zh-HK" dirty="0"/>
              <a:t>Team Members:</a:t>
            </a:r>
          </a:p>
          <a:p>
            <a:r>
              <a:rPr lang="en-US" altLang="zh-HK" dirty="0"/>
              <a:t>(22) Alin</a:t>
            </a:r>
          </a:p>
          <a:p>
            <a:r>
              <a:rPr lang="en-US" altLang="zh-HK" dirty="0"/>
              <a:t>(02) Rayner Chung</a:t>
            </a:r>
          </a:p>
          <a:p>
            <a:r>
              <a:rPr lang="en-US" altLang="zh-HK" dirty="0"/>
              <a:t>(24) Joe Chu</a:t>
            </a:r>
          </a:p>
          <a:p>
            <a:r>
              <a:rPr lang="en-US" altLang="zh-HK" dirty="0"/>
              <a:t>(19) Billy Wong</a:t>
            </a:r>
            <a:endParaRPr lang="zh-HK" altLang="en-US" dirty="0"/>
          </a:p>
        </p:txBody>
      </p:sp>
      <p:pic>
        <p:nvPicPr>
          <p:cNvPr id="4" name="圖片 3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6104433D-C9A6-DEC8-BBA7-84BA00C1A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6" y="322211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5006F-2BDD-4E1A-B508-078AFA1D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00" y="0"/>
            <a:ext cx="7708200" cy="396000"/>
          </a:xfrm>
        </p:spPr>
        <p:txBody>
          <a:bodyPr/>
          <a:lstStyle/>
          <a:p>
            <a:pPr algn="ctr"/>
            <a:r>
              <a:rPr lang="en-US" altLang="zh-HK" dirty="0"/>
              <a:t>Rent Yacht Page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D9D32E-4414-4B76-82D6-F88EED3F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45" r="1484" b="8873"/>
          <a:stretch/>
        </p:blipFill>
        <p:spPr>
          <a:xfrm>
            <a:off x="155787" y="779977"/>
            <a:ext cx="8541173" cy="3583546"/>
          </a:xfrm>
          <a:prstGeom prst="rect">
            <a:avLst/>
          </a:prstGeom>
        </p:spPr>
      </p:pic>
      <p:sp>
        <p:nvSpPr>
          <p:cNvPr id="3" name="語音泡泡: 矩形 2">
            <a:extLst>
              <a:ext uri="{FF2B5EF4-FFF2-40B4-BE49-F238E27FC236}">
                <a16:creationId xmlns:a16="http://schemas.microsoft.com/office/drawing/2014/main" id="{DBCC634F-521C-402C-9996-DC5FDF38B6E2}"/>
              </a:ext>
            </a:extLst>
          </p:cNvPr>
          <p:cNvSpPr/>
          <p:nvPr/>
        </p:nvSpPr>
        <p:spPr>
          <a:xfrm rot="10800000">
            <a:off x="4621310" y="4077010"/>
            <a:ext cx="2577600" cy="881603"/>
          </a:xfrm>
          <a:prstGeom prst="wedgeRectCallout">
            <a:avLst>
              <a:gd name="adj1" fmla="val -58980"/>
              <a:gd name="adj2" fmla="val 2326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FF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4A437A9-1010-412E-BA01-43E01CA41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11" t="43325" r="5778" b="45482"/>
          <a:stretch/>
        </p:blipFill>
        <p:spPr>
          <a:xfrm>
            <a:off x="4716707" y="4182532"/>
            <a:ext cx="2386804" cy="6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5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8C31C-19AF-4630-AFF8-357BD0F4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00" y="-53638"/>
            <a:ext cx="7708200" cy="572700"/>
          </a:xfrm>
        </p:spPr>
        <p:txBody>
          <a:bodyPr/>
          <a:lstStyle/>
          <a:p>
            <a:r>
              <a:rPr lang="en-US" altLang="zh-HK" dirty="0"/>
              <a:t>Rent Yacht Page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9196DB9-C56E-45BF-A5F3-43F0040586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BDF37D27-DF0F-4E76-9CDA-084DC8DA500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AB58DA09-7D04-455A-842C-809B7FEA9AE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BD7DE565-C771-4F93-A391-40B5C9A5AFB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48A44C14-2E56-4B2A-A103-695B20D1350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0E88B27E-9705-4DC3-84CE-61ED2A68A6D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D94E415-2116-454A-BF3F-FA54D6199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9" t="19358" r="963" b="5581"/>
          <a:stretch/>
        </p:blipFill>
        <p:spPr>
          <a:xfrm>
            <a:off x="438076" y="591979"/>
            <a:ext cx="8267847" cy="3860800"/>
          </a:xfrm>
          <a:prstGeom prst="rect">
            <a:avLst/>
          </a:prstGeom>
        </p:spPr>
      </p:pic>
      <p:sp>
        <p:nvSpPr>
          <p:cNvPr id="10" name="語音泡泡: 矩形 9">
            <a:extLst>
              <a:ext uri="{FF2B5EF4-FFF2-40B4-BE49-F238E27FC236}">
                <a16:creationId xmlns:a16="http://schemas.microsoft.com/office/drawing/2014/main" id="{6E94B361-BA23-4D17-A478-29A945648FA6}"/>
              </a:ext>
            </a:extLst>
          </p:cNvPr>
          <p:cNvSpPr/>
          <p:nvPr/>
        </p:nvSpPr>
        <p:spPr>
          <a:xfrm rot="10800000">
            <a:off x="5936250" y="2008875"/>
            <a:ext cx="2577600" cy="723902"/>
          </a:xfrm>
          <a:prstGeom prst="wedgeRectCallout">
            <a:avLst>
              <a:gd name="adj1" fmla="val -33047"/>
              <a:gd name="adj2" fmla="val -2436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FF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5DC747F-6D97-46CB-8A94-631D72A9E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85" t="87214" r="889" b="4790"/>
          <a:stretch/>
        </p:blipFill>
        <p:spPr>
          <a:xfrm>
            <a:off x="6218568" y="2073926"/>
            <a:ext cx="2216307" cy="55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75F5C-287F-4968-8457-274361A8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00" y="0"/>
            <a:ext cx="7708200" cy="647700"/>
          </a:xfrm>
        </p:spPr>
        <p:txBody>
          <a:bodyPr/>
          <a:lstStyle/>
          <a:p>
            <a:pPr algn="ctr"/>
            <a:r>
              <a:rPr lang="en-US" altLang="zh-HK" dirty="0"/>
              <a:t>Checkout</a:t>
            </a:r>
            <a:r>
              <a:rPr lang="zh-TW" altLang="en-US" dirty="0"/>
              <a:t> </a:t>
            </a:r>
            <a:r>
              <a:rPr lang="en-US" altLang="zh-TW" dirty="0"/>
              <a:t>Page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913A57-086B-425E-B407-886E488D3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7" t="16988" r="24296" b="19408"/>
          <a:stretch/>
        </p:blipFill>
        <p:spPr>
          <a:xfrm>
            <a:off x="277707" y="1049867"/>
            <a:ext cx="5633044" cy="3948853"/>
          </a:xfrm>
          <a:prstGeom prst="rect">
            <a:avLst/>
          </a:prstGeo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4BBA75C1-35AE-4E74-A299-0455CB770187}"/>
              </a:ext>
            </a:extLst>
          </p:cNvPr>
          <p:cNvSpPr/>
          <p:nvPr/>
        </p:nvSpPr>
        <p:spPr>
          <a:xfrm rot="10800000" flipV="1">
            <a:off x="5933440" y="3014132"/>
            <a:ext cx="2577600" cy="1984587"/>
          </a:xfrm>
          <a:prstGeom prst="wedgeRectCallout">
            <a:avLst>
              <a:gd name="adj1" fmla="val 150370"/>
              <a:gd name="adj2" fmla="val 1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4DCA80D-55D3-4ED5-99A1-4D90C66A6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8296" r="15926" b="12543"/>
          <a:stretch/>
        </p:blipFill>
        <p:spPr>
          <a:xfrm>
            <a:off x="6043680" y="3169921"/>
            <a:ext cx="2415398" cy="17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45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E0381-0956-4096-A901-EFBD1464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0"/>
            <a:ext cx="7708200" cy="572700"/>
          </a:xfrm>
        </p:spPr>
        <p:txBody>
          <a:bodyPr/>
          <a:lstStyle/>
          <a:p>
            <a:r>
              <a:rPr lang="en-US" altLang="zh-HK" dirty="0"/>
              <a:t>Game Page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6B0A88-2D04-4914-825B-BD0DA202D8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8B33CCC0-7887-4FB5-8B05-82A3C1362FC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39DDCE22-9B35-4C31-A496-633A30D3884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B5E838F3-00CB-4EA6-9524-2F0D33D0B8E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2B483CE3-C8DE-4A29-BBA1-3ADE8E567EF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D5B17D00-0C8E-45AC-8A1F-B27978870D3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972000" y="3865200"/>
            <a:ext cx="6897600" cy="723900"/>
          </a:xfrm>
        </p:spPr>
        <p:txBody>
          <a:bodyPr/>
          <a:lstStyle/>
          <a:p>
            <a:endParaRPr lang="en-US" altLang="zh-HK" dirty="0"/>
          </a:p>
          <a:p>
            <a:endParaRPr lang="en-US" altLang="zh-HK" dirty="0"/>
          </a:p>
          <a:p>
            <a:r>
              <a:rPr lang="en-US" altLang="zh-HK" sz="2000" dirty="0">
                <a:solidFill>
                  <a:schemeClr val="accent1"/>
                </a:solidFill>
              </a:rPr>
              <a:t>Different versions for mobile, tablet, and laptop.</a:t>
            </a:r>
            <a:endParaRPr lang="zh-HK" altLang="en-US" sz="2000" dirty="0">
              <a:solidFill>
                <a:schemeClr val="accent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1B22C20-90EE-46C1-81DC-1D7323E47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1" t="15144" r="3482" b="5054"/>
          <a:stretch/>
        </p:blipFill>
        <p:spPr>
          <a:xfrm>
            <a:off x="407632" y="572700"/>
            <a:ext cx="8575040" cy="41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1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Conclusion</a:t>
            </a:r>
            <a:endParaRPr lang="zh-HK" altLang="en-US" dirty="0"/>
          </a:p>
        </p:txBody>
      </p:sp>
      <p:sp>
        <p:nvSpPr>
          <p:cNvPr id="498" name="Google Shape;498;p53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dirty="0"/>
              <a:t>Discuss overcoming obstacles and thoughts on the project</a:t>
            </a:r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C5A683-8CF6-4ED0-A9EF-69C51A39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400" y="74310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E246D49F-F220-A148-CC05-580898A7D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209" y="20553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58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2605DBB-48FB-41F9-846D-22F96204F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90" y="93242"/>
            <a:ext cx="7708200" cy="642738"/>
          </a:xfrm>
        </p:spPr>
        <p:txBody>
          <a:bodyPr/>
          <a:lstStyle/>
          <a:p>
            <a:r>
              <a:rPr lang="en-US" altLang="zh-HK" dirty="0"/>
              <a:t>Achievements</a:t>
            </a:r>
            <a:endParaRPr lang="zh-HK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C3899C-C20B-495B-8D99-AED9D1967D9E}"/>
              </a:ext>
            </a:extLst>
          </p:cNvPr>
          <p:cNvSpPr txBox="1"/>
          <p:nvPr/>
        </p:nvSpPr>
        <p:spPr>
          <a:xfrm>
            <a:off x="4720683" y="814862"/>
            <a:ext cx="434897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 Successfully built and deployed a website that fits the business purpose.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 Adopted various languages (HTML, CSS, JavaScript) and techniques learned from the lessons.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Conducted troubleshooting, testing, and debugging throughout the development phase, ensuring the webpage meets commercial standards.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3ED8AA-B0F0-4F61-82B7-8A698FC2C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5" y="814862"/>
            <a:ext cx="4435702" cy="38202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48;p62">
            <a:extLst>
              <a:ext uri="{FF2B5EF4-FFF2-40B4-BE49-F238E27FC236}">
                <a16:creationId xmlns:a16="http://schemas.microsoft.com/office/drawing/2014/main" id="{086D350E-43AD-4F33-ADB5-E7F062ABA74F}"/>
              </a:ext>
            </a:extLst>
          </p:cNvPr>
          <p:cNvSpPr txBox="1">
            <a:spLocks/>
          </p:cNvSpPr>
          <p:nvPr/>
        </p:nvSpPr>
        <p:spPr>
          <a:xfrm>
            <a:off x="3262500" y="-194138"/>
            <a:ext cx="26190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7200" dirty="0"/>
              <a:t>Q&amp;A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06FDCF-0D34-4E07-A68D-1EFA459D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349" y="972637"/>
            <a:ext cx="4794996" cy="319822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CE44217-CEBB-4E03-9B80-B062E3BE48B7}"/>
              </a:ext>
            </a:extLst>
          </p:cNvPr>
          <p:cNvSpPr txBox="1"/>
          <p:nvPr/>
        </p:nvSpPr>
        <p:spPr>
          <a:xfrm>
            <a:off x="3950548" y="450596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HK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B667DFB-5C39-474E-BAFE-2762FFEB622F}"/>
              </a:ext>
            </a:extLst>
          </p:cNvPr>
          <p:cNvSpPr txBox="1"/>
          <p:nvPr/>
        </p:nvSpPr>
        <p:spPr>
          <a:xfrm>
            <a:off x="2090847" y="42724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dirty="0">
                <a:hlinkClick r:id="rId3"/>
              </a:rPr>
              <a:t>https://ppsxd.github.io/studypage-main_group_v4/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9807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54245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Provide an overview and highlight the project's main advantages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27580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Difficulties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2922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Introduce the sitemap, UML &amp; challenging's of this webpage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37605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Pages Hightlights 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78725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Demonstrate the purpose and functionality of each page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3792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Discuss overcoming obstacles and thoughts on the project</a:t>
            </a:r>
            <a:endParaRPr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F5D436F-0F85-47F4-A007-583FBB62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10"/>
            <a:ext cx="2359157" cy="8747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dirty="0"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O</a:t>
            </a:r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verview and highlight the project's main advantages</a:t>
            </a:r>
            <a:endParaRPr lang="en-US" altLang="zh-HK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AF96F5-C725-4B2A-B3D4-9BCCEEDA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" y="96761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AAEFF219-45D6-B440-F3B1-9F891EEE8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424" y="3119175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/>
          <p:nvPr/>
        </p:nvSpPr>
        <p:spPr>
          <a:xfrm>
            <a:off x="5364894" y="1282067"/>
            <a:ext cx="3026400" cy="584227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1"/>
          <p:cNvSpPr/>
          <p:nvPr/>
        </p:nvSpPr>
        <p:spPr>
          <a:xfrm>
            <a:off x="3058700" y="1282069"/>
            <a:ext cx="3026400" cy="584226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Experience Enhancement</a:t>
            </a:r>
          </a:p>
        </p:txBody>
      </p:sp>
      <p:sp>
        <p:nvSpPr>
          <p:cNvPr id="331" name="Google Shape;331;p41"/>
          <p:cNvSpPr/>
          <p:nvPr/>
        </p:nvSpPr>
        <p:spPr>
          <a:xfrm>
            <a:off x="625400" y="1294577"/>
            <a:ext cx="3026400" cy="584225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ubTitle" idx="4294967295"/>
          </p:nvPr>
        </p:nvSpPr>
        <p:spPr>
          <a:xfrm>
            <a:off x="717800" y="1304492"/>
            <a:ext cx="2702199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lt1"/>
                </a:solidFill>
              </a:rPr>
              <a:t>Boat &amp; Service Selection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4294967295"/>
          </p:nvPr>
        </p:nvSpPr>
        <p:spPr>
          <a:xfrm>
            <a:off x="3785695" y="1344980"/>
            <a:ext cx="17349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lt1"/>
                </a:solidFill>
              </a:rPr>
              <a:t>Check Out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334" name="Google Shape;334;p41"/>
          <p:cNvSpPr txBox="1">
            <a:spLocks noGrp="1"/>
          </p:cNvSpPr>
          <p:nvPr>
            <p:ph type="subTitle" idx="4294967295"/>
          </p:nvPr>
        </p:nvSpPr>
        <p:spPr>
          <a:xfrm>
            <a:off x="6013644" y="1343012"/>
            <a:ext cx="2172299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lt1"/>
                </a:solidFill>
              </a:rPr>
              <a:t>Invoice Generation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4294967295"/>
          </p:nvPr>
        </p:nvSpPr>
        <p:spPr>
          <a:xfrm>
            <a:off x="789875" y="1888717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User select boat and services from separate pages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36" name="Google Shape;336;p41"/>
          <p:cNvSpPr txBox="1">
            <a:spLocks noGrp="1"/>
          </p:cNvSpPr>
          <p:nvPr>
            <p:ph type="subTitle" idx="4294967295"/>
          </p:nvPr>
        </p:nvSpPr>
        <p:spPr>
          <a:xfrm>
            <a:off x="3194175" y="1888717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Consolidate various to calculate the amount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5627475" y="1927237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Breakdown is clearly shown on the invoice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" name="圖說文字: 向上箭號 1">
            <a:extLst>
              <a:ext uri="{FF2B5EF4-FFF2-40B4-BE49-F238E27FC236}">
                <a16:creationId xmlns:a16="http://schemas.microsoft.com/office/drawing/2014/main" id="{8946B1AE-7946-48EC-A982-1BFD44DDC5AE}"/>
              </a:ext>
            </a:extLst>
          </p:cNvPr>
          <p:cNvSpPr/>
          <p:nvPr/>
        </p:nvSpPr>
        <p:spPr>
          <a:xfrm>
            <a:off x="113657" y="2721967"/>
            <a:ext cx="3178125" cy="2344810"/>
          </a:xfrm>
          <a:prstGeom prst="upArrow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99D286C-EF93-4A89-B437-CF48FC34A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18" r="1338" b="5792"/>
          <a:stretch/>
        </p:blipFill>
        <p:spPr>
          <a:xfrm>
            <a:off x="174676" y="3593737"/>
            <a:ext cx="3047219" cy="1374045"/>
          </a:xfrm>
          <a:prstGeom prst="rect">
            <a:avLst/>
          </a:prstGeom>
        </p:spPr>
      </p:pic>
      <p:sp>
        <p:nvSpPr>
          <p:cNvPr id="14" name="圖說文字: 向上箭號 13">
            <a:extLst>
              <a:ext uri="{FF2B5EF4-FFF2-40B4-BE49-F238E27FC236}">
                <a16:creationId xmlns:a16="http://schemas.microsoft.com/office/drawing/2014/main" id="{94EA7811-2CE0-4BAE-802A-E82D401642A1}"/>
              </a:ext>
            </a:extLst>
          </p:cNvPr>
          <p:cNvSpPr/>
          <p:nvPr/>
        </p:nvSpPr>
        <p:spPr>
          <a:xfrm>
            <a:off x="3373294" y="2721967"/>
            <a:ext cx="2433300" cy="2344810"/>
          </a:xfrm>
          <a:prstGeom prst="upArrow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B358FEA-F576-49BD-A74A-2E35FF4B1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23" t="31264" r="1418" b="25610"/>
          <a:stretch/>
        </p:blipFill>
        <p:spPr>
          <a:xfrm>
            <a:off x="3443401" y="3627163"/>
            <a:ext cx="2013261" cy="1382265"/>
          </a:xfrm>
          <a:prstGeom prst="rect">
            <a:avLst/>
          </a:prstGeom>
        </p:spPr>
      </p:pic>
      <p:sp>
        <p:nvSpPr>
          <p:cNvPr id="16" name="圖說文字: 向上箭號 15">
            <a:extLst>
              <a:ext uri="{FF2B5EF4-FFF2-40B4-BE49-F238E27FC236}">
                <a16:creationId xmlns:a16="http://schemas.microsoft.com/office/drawing/2014/main" id="{04085E2A-2E2E-4E7A-A977-A013AD269666}"/>
              </a:ext>
            </a:extLst>
          </p:cNvPr>
          <p:cNvSpPr/>
          <p:nvPr/>
        </p:nvSpPr>
        <p:spPr>
          <a:xfrm>
            <a:off x="5852218" y="2721967"/>
            <a:ext cx="2749089" cy="2344810"/>
          </a:xfrm>
          <a:prstGeom prst="upArrow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AD35654-6F16-453E-B73E-16C7C3EF07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0" t="16913" r="18402" b="14669"/>
          <a:stretch/>
        </p:blipFill>
        <p:spPr>
          <a:xfrm>
            <a:off x="6085100" y="3603992"/>
            <a:ext cx="2383860" cy="1428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225" y="24862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Difficulties &amp;</a:t>
            </a:r>
            <a:br>
              <a:rPr lang="en-US" altLang="zh-HK" dirty="0"/>
            </a:br>
            <a:r>
              <a:rPr lang="en-US" altLang="zh-HK" dirty="0"/>
              <a:t>Challenging</a:t>
            </a:r>
            <a:endParaRPr lang="zh-HK" altLang="en-US"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9DB126-1CD0-4ABA-998F-5C77E6CFD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599" y="3671775"/>
            <a:ext cx="5868001" cy="678000"/>
          </a:xfrm>
        </p:spPr>
        <p:txBody>
          <a:bodyPr/>
          <a:lstStyle/>
          <a:p>
            <a:r>
              <a:rPr lang="en-US" altLang="zh-HK" dirty="0"/>
              <a:t>Introduce the sitemap, UML &amp; challenging's of this webpage</a:t>
            </a:r>
          </a:p>
          <a:p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3289B7-0016-46E4-8F34-3B880B3BA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800" y="103110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2240980A-CC6E-6F3E-4C7C-A68E13D4F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263" y="2658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5A7252-2B5A-4649-9ED4-A50AE02B3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50" y="82269"/>
            <a:ext cx="7708200" cy="572700"/>
          </a:xfrm>
        </p:spPr>
        <p:txBody>
          <a:bodyPr/>
          <a:lstStyle/>
          <a:p>
            <a:r>
              <a:rPr lang="en-US" altLang="zh-HK" dirty="0"/>
              <a:t>Gantt Chart &amp; PERT Chart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5EB40D-FEE7-4E6B-9ED5-C18E6B8B2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943E1E2D-6200-4CBC-AC45-C3974DA1437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3E433EF4-A591-4B03-A842-93ED1068845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64D8D83-165F-41C0-9BBA-2ACF0D93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0" y="572594"/>
            <a:ext cx="8355900" cy="2512975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0C1569EF-8E71-48AD-825A-7B09FB47135D}"/>
              </a:ext>
            </a:extLst>
          </p:cNvPr>
          <p:cNvSpPr/>
          <p:nvPr/>
        </p:nvSpPr>
        <p:spPr>
          <a:xfrm>
            <a:off x="1436550" y="3722602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A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3961F09-ADF7-49F3-850B-0B36B22A38FC}"/>
              </a:ext>
            </a:extLst>
          </p:cNvPr>
          <p:cNvSpPr/>
          <p:nvPr/>
        </p:nvSpPr>
        <p:spPr>
          <a:xfrm>
            <a:off x="2797100" y="3722602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B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C579AC6-BDC3-482F-9F58-FA92BD037376}"/>
              </a:ext>
            </a:extLst>
          </p:cNvPr>
          <p:cNvSpPr/>
          <p:nvPr/>
        </p:nvSpPr>
        <p:spPr>
          <a:xfrm>
            <a:off x="4073250" y="3153755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C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F5CA6A9-2F59-421A-9A78-BFD3710C2241}"/>
              </a:ext>
            </a:extLst>
          </p:cNvPr>
          <p:cNvSpPr/>
          <p:nvPr/>
        </p:nvSpPr>
        <p:spPr>
          <a:xfrm>
            <a:off x="4088850" y="4169704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D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C790B9-41BF-4602-B2FF-BE051D77217C}"/>
              </a:ext>
            </a:extLst>
          </p:cNvPr>
          <p:cNvSpPr/>
          <p:nvPr/>
        </p:nvSpPr>
        <p:spPr>
          <a:xfrm>
            <a:off x="5845150" y="3745420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E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1BEF66C-D5A1-449A-BFD6-3BC4EAABFF55}"/>
              </a:ext>
            </a:extLst>
          </p:cNvPr>
          <p:cNvSpPr/>
          <p:nvPr/>
        </p:nvSpPr>
        <p:spPr>
          <a:xfrm>
            <a:off x="7162200" y="3790065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F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167BEEC-F53B-42C6-A1C7-75330EEEDA9D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>
            <a:off x="1918950" y="3946153"/>
            <a:ext cx="878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D7B3899-2B52-4F2E-868F-82DA3EA1BCD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327550" y="4013616"/>
            <a:ext cx="834650" cy="22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50374F8-D855-4842-9A46-E9D45DEC2AC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79500" y="3377306"/>
            <a:ext cx="793750" cy="568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67A0896-465D-4957-B69F-2C428FAD8C9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279500" y="3943866"/>
            <a:ext cx="809350" cy="44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01F8AE5-3BCD-4DDB-9578-6DAA49B94DB7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555650" y="3367554"/>
            <a:ext cx="1289500" cy="6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5A8A3DB-08F3-4FD4-AC95-F72075770A4B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4591175" y="4127045"/>
            <a:ext cx="1324621" cy="283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2CD70B0A-15CE-407B-90AE-9D6E3B53141B}"/>
              </a:ext>
            </a:extLst>
          </p:cNvPr>
          <p:cNvSpPr/>
          <p:nvPr/>
        </p:nvSpPr>
        <p:spPr>
          <a:xfrm>
            <a:off x="231450" y="3722602"/>
            <a:ext cx="809350" cy="5145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800" b="1" dirty="0">
                <a:latin typeface="Montserrat" panose="00000500000000000000" pitchFamily="2" charset="0"/>
              </a:rPr>
              <a:t>Start</a:t>
            </a:r>
            <a:endParaRPr lang="zh-HK" altLang="en-US" sz="1800" b="1" dirty="0">
              <a:latin typeface="Montserrat" panose="00000500000000000000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6E9C031-94CA-4DF8-8C8A-0DBACDE0B0C8}"/>
              </a:ext>
            </a:extLst>
          </p:cNvPr>
          <p:cNvSpPr/>
          <p:nvPr/>
        </p:nvSpPr>
        <p:spPr>
          <a:xfrm>
            <a:off x="8074575" y="3745420"/>
            <a:ext cx="809350" cy="5145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800" b="1" dirty="0">
                <a:latin typeface="Montserrat" panose="00000500000000000000" pitchFamily="2" charset="0"/>
              </a:rPr>
              <a:t>End</a:t>
            </a:r>
            <a:endParaRPr lang="zh-HK" altLang="en-US" sz="1800" b="1" dirty="0">
              <a:latin typeface="Montserrat" panose="00000500000000000000" pitchFamily="2" charset="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BF1B336-C475-46EA-B1FD-211F0614D620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40800" y="3943866"/>
            <a:ext cx="395750" cy="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62CC4F-079A-486A-BA95-9E3DE0F918DC}"/>
              </a:ext>
            </a:extLst>
          </p:cNvPr>
          <p:cNvCxnSpPr>
            <a:cxnSpLocks/>
            <a:stCxn id="17" idx="6"/>
            <a:endCxn id="32" idx="1"/>
          </p:cNvCxnSpPr>
          <p:nvPr/>
        </p:nvCxnSpPr>
        <p:spPr>
          <a:xfrm flipV="1">
            <a:off x="7644600" y="4002703"/>
            <a:ext cx="429975" cy="10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F7616-1174-4F8E-B031-BDCAE9BD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00" y="-106425"/>
            <a:ext cx="7708200" cy="414261"/>
          </a:xfrm>
        </p:spPr>
        <p:txBody>
          <a:bodyPr/>
          <a:lstStyle/>
          <a:p>
            <a:r>
              <a:rPr lang="en-US" altLang="zh-HK" dirty="0"/>
              <a:t>UML Diagram</a:t>
            </a:r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7F9DE3-8D1A-4B64-AA63-9F8D7E8B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9"/>
          <a:stretch/>
        </p:blipFill>
        <p:spPr>
          <a:xfrm>
            <a:off x="2200116" y="460917"/>
            <a:ext cx="4330284" cy="423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4799F-17C6-4232-946F-2041548F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00" y="96825"/>
            <a:ext cx="7708200" cy="572700"/>
          </a:xfrm>
        </p:spPr>
        <p:txBody>
          <a:bodyPr/>
          <a:lstStyle/>
          <a:p>
            <a:r>
              <a:rPr lang="en-US" altLang="zh-HK" dirty="0"/>
              <a:t>Difficulties &amp; Challenging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DB5711-7A3D-4B2F-B5DC-6E2CC672D8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230462A-82EF-456B-943C-2471E282A4B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B3ACAB4-0701-4BAC-9B7D-6FC0DDEACD0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124F894C-D8E6-403A-867F-C1D445D82D0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8421DFE-C576-4323-BC33-D48D8566C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064"/>
            <a:ext cx="5767943" cy="384717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F69507-057E-4C7A-8D11-ABA924288DE8}"/>
              </a:ext>
            </a:extLst>
          </p:cNvPr>
          <p:cNvSpPr txBox="1"/>
          <p:nvPr/>
        </p:nvSpPr>
        <p:spPr>
          <a:xfrm>
            <a:off x="5852605" y="778991"/>
            <a:ext cx="31257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HK" b="1" dirty="0">
                <a:solidFill>
                  <a:schemeClr val="accent1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Enhance Customer Journey</a:t>
            </a:r>
          </a:p>
          <a:p>
            <a:pPr algn="l"/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Redesign the customer journey to improve user experience and increase satisfaction.</a:t>
            </a:r>
          </a:p>
          <a:p>
            <a:pPr algn="l"/>
            <a:endParaRPr lang="en-US" altLang="zh-HK" dirty="0"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HK" b="1" dirty="0">
                <a:solidFill>
                  <a:schemeClr val="accent1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Implement Shopping Cart Functionality</a:t>
            </a:r>
          </a:p>
          <a:p>
            <a:pPr algn="l"/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Integrate a shopping cart feature with backend support to streamline the purchasing process.</a:t>
            </a:r>
          </a:p>
          <a:p>
            <a:pPr algn="l"/>
            <a:endParaRPr lang="en-US" altLang="zh-HK" dirty="0"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HK" b="1" dirty="0">
                <a:solidFill>
                  <a:schemeClr val="accent1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Utilize JavaScript</a:t>
            </a:r>
          </a:p>
          <a:p>
            <a:pPr algn="l"/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Adopt JavaScript on the webpage to create dynamic and interactive elements that enhance user engagement.</a:t>
            </a:r>
            <a:endParaRPr lang="zh-HK" altLang="en-US" dirty="0">
              <a:latin typeface="Montserrat" panose="00000500000000000000" pitchFamily="2" charset="0"/>
            </a:endParaRP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00232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Pages Highlights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350" y="3377700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HK" dirty="0"/>
              <a:t>Demonstrate the purpose and functionality of each page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087800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AF96F5-C725-4B2A-B3D4-9BCCEEDA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" y="96761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D8A17338-7DED-8F2C-2957-1E06AEA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12" y="321467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2655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316</Words>
  <Application>Microsoft Office PowerPoint</Application>
  <PresentationFormat>如螢幕大小 (16:9)</PresentationFormat>
  <Paragraphs>73</Paragraphs>
  <Slides>16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0" baseType="lpstr">
      <vt:lpstr>Arial</vt:lpstr>
      <vt:lpstr>Fira Sans Extra Condensed</vt:lpstr>
      <vt:lpstr>Montserrat</vt:lpstr>
      <vt:lpstr>Management Consulting Toolkit by Slidesgo</vt:lpstr>
      <vt:lpstr>Erb yacht &amp; charter  Frontend Webpage</vt:lpstr>
      <vt:lpstr>Table of Contents</vt:lpstr>
      <vt:lpstr>Background</vt:lpstr>
      <vt:lpstr>User Experience Enhancement</vt:lpstr>
      <vt:lpstr>Difficulties &amp; Challenging</vt:lpstr>
      <vt:lpstr>Gantt Chart &amp; PERT Chart</vt:lpstr>
      <vt:lpstr>UML Diagram</vt:lpstr>
      <vt:lpstr>Difficulties &amp; Challenging</vt:lpstr>
      <vt:lpstr>Pages Highlights</vt:lpstr>
      <vt:lpstr>Rent Yacht Page</vt:lpstr>
      <vt:lpstr>Rent Yacht Page</vt:lpstr>
      <vt:lpstr>Checkout Page</vt:lpstr>
      <vt:lpstr>Game Page</vt:lpstr>
      <vt:lpstr>Conclusion</vt:lpstr>
      <vt:lpstr>Achievements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student</dc:creator>
  <cp:lastModifiedBy>Student</cp:lastModifiedBy>
  <cp:revision>61</cp:revision>
  <dcterms:modified xsi:type="dcterms:W3CDTF">2024-11-16T03:56:17Z</dcterms:modified>
</cp:coreProperties>
</file>